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56" r:id="rId6"/>
    <p:sldId id="25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76"/>
  </p:normalViewPr>
  <p:slideViewPr>
    <p:cSldViewPr snapToGrid="0">
      <p:cViewPr varScale="1">
        <p:scale>
          <a:sx n="85" d="100"/>
          <a:sy n="85" d="100"/>
        </p:scale>
        <p:origin x="192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F5F3BF-A50F-7933-82F9-697C077B4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59F5E0-D778-7C66-20AA-789CE9553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21E138-159F-0FCB-3D33-0289E8A25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B2A363-EE05-B997-F96B-1F2CFE7D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801B4A-7DC4-29F7-559B-097C5FD3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88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F236B0-021D-35BD-38FF-00E7C368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CAF7DC7-64DB-D5F2-DA30-AD3A369B9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883F93-3C53-6668-33D6-BD1344B26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33289B-C8F1-740A-C0FF-3177475B5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152D19-4BBF-638C-52D7-D026E736A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736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30D842F-D414-A2F1-C7C3-484960962F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7C603AF-BF86-1A80-22DC-468AE3C2D6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4758FF-83DE-3E49-10DE-69B8BE96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14B9C2-5297-4800-3D4C-348D45516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D0A848-8952-F7C5-CA71-5B9C31953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60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F26257-91E9-2F47-C963-E97FF2446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E0E628-5B5A-2FF2-551B-B21B5C2DC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7B1BA6-41DB-4FA0-A2E4-CD43D754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FDD5BB-075A-645D-7129-6781C30A2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6675D8-C057-86F2-A8D1-C083E93B8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71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76FE49-A6FC-0DD0-7DD1-551AB2BCC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F2AD05-44B6-A434-C202-04673357D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8BCCB0-3591-20DE-0828-66F80DA07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FB44E8-CC26-C8D4-622B-DC5F743A7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1C4B0F-1033-3CCF-D3EC-54B345A9A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460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B5780D-B7F9-B025-B97A-98E47D633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189168-16EA-6370-A319-C8DD64FCF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E5A52D-F6C9-6FBE-484C-71424EBF1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76F4E8B-0ECB-E4E5-F104-332A5FADD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F3C6B1-903A-7DBC-D4B1-8769E66DA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471039-0BD4-A7A0-8C91-9E3360231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81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62BF6-E65D-7013-73A4-B2677A55F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577BAB9-F1B2-6298-2A4A-3E4BB7524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775263C-B897-E7FF-CEF3-F644039D4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B15152D-1D8E-4EB2-1C13-07C551E7B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BF27B4-030D-3674-80AC-E890B363C8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D7FCE4E-6358-4B13-B891-8C2330A9E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FAFEB6A-BC2C-D435-ECED-01E42D565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33D42B0-CFE5-325F-F737-7A3537474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329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733B55-2C13-0EE5-F3DA-61D82DB4C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072648C-C3FF-6479-6DB6-44FB9867C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08C1C73-7565-5E49-CC60-86D9BCCD3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4EE5D8D-26B4-3F2A-92F9-68797B0A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317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6AC1D53-612D-4116-19C2-FBA79FC6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895D299-0900-DDB1-423E-8EF57350D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2F436F-EAE6-5CB1-8AA8-F017FB60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89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007A2F-C716-7FF9-0A60-5D9710FFB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24101A-4CAC-1ACC-2370-DF80739C2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A4E1B7-7E89-94A1-9051-8A69AF7F1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03AF1EB-5E2F-AD78-6FF2-4E90B0B86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E98418-CA6C-1AF9-7781-BFBD519DB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D05652-2EFB-B995-553B-40000BD6D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4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17EDCB-11BA-A91B-F012-00F9E14F9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D75B0C3-7F96-18CB-DE6D-8D730CA7C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5B129F5-5428-1D09-1FC4-6DB73A81D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10CA57F-360C-DF65-400F-974035BA5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3BAE2F-8E07-01C4-22C2-6A9DA5F22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1FAFD0-8B2F-281B-D780-BCF3AB62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450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5493A3-AC71-6E38-8B5F-4AFBDF6D5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9BCFEB-3292-E97D-12FF-917797970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F6790E-447B-63BE-B4FD-A00CB98DA3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C8231-F414-024F-A78D-E1C94381E7BE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A184A5-9427-FA25-C4AD-A1BE0E081C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193063-1F7D-DEC8-5EDC-547B9241C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70522-AFFF-4E4A-88F7-F16482875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2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E863BA-AB01-F870-2009-B2341CA39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9D3673A0-B74A-A45A-F046-792190A38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3F6AADA-F377-686E-A590-D1A4D5594CA7}"/>
              </a:ext>
            </a:extLst>
          </p:cNvPr>
          <p:cNvSpPr/>
          <p:nvPr/>
        </p:nvSpPr>
        <p:spPr>
          <a:xfrm>
            <a:off x="2478685" y="8054"/>
            <a:ext cx="723462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Развитие эмоционально-волевой сферы у детей дошкольного возраста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E6FEB417-5698-9F54-0FEE-BBCA86214C4D}"/>
              </a:ext>
            </a:extLst>
          </p:cNvPr>
          <p:cNvSpPr/>
          <p:nvPr/>
        </p:nvSpPr>
        <p:spPr>
          <a:xfrm>
            <a:off x="394273" y="1085272"/>
            <a:ext cx="11403454" cy="554038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Мы учим ребенка ходить, показываем, как держать ложку и карандаш, учим читать и писать. Мы предельно внимательны к формированию у ребенка знаний об окружающем мире. Но в мир чувств и эмоций ребенок вступает без провожатого, без</a:t>
            </a:r>
          </a:p>
          <a:p>
            <a:pPr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поддержки и совета. Возможно, потому, что мы (взрослые) сами не очень сведущи, и нам самим сложно справляться с собственными эмоциями. И, когда малыш пытается вести себя непринужденно и</a:t>
            </a:r>
          </a:p>
          <a:p>
            <a:pPr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естественно, оглядываемся вокруг, ожидая получить оценку окружающих: «Не плачь, ты же мужчина!», «Не дерись, ты девочка!», «Ты что, трусишь?». Ребенок прячет свой страх, неуверенность, потому что эти чувства не приветствуются в мире взрослых.</a:t>
            </a:r>
          </a:p>
          <a:p>
            <a:pPr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Родители и педагоги нередко сталкиваются с такими проявлениями в поведении детей, как частая смена настроения, повышенная раздражительность, плаксивость, утомляемость.</a:t>
            </a:r>
          </a:p>
        </p:txBody>
      </p:sp>
    </p:spTree>
    <p:extLst>
      <p:ext uri="{BB962C8B-B14F-4D97-AF65-F5344CB8AC3E}">
        <p14:creationId xmlns:p14="http://schemas.microsoft.com/office/powerpoint/2010/main" val="1541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945F43-50C0-1C47-8D1B-0DBBED9D3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A2580F34-FAE1-22B9-1BFA-D9BC21C78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20DF062-937E-78EB-5889-003105FE865D}"/>
              </a:ext>
            </a:extLst>
          </p:cNvPr>
          <p:cNvSpPr/>
          <p:nvPr/>
        </p:nvSpPr>
        <p:spPr>
          <a:xfrm>
            <a:off x="2561131" y="14989"/>
            <a:ext cx="706973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Развитие эмоционально-волевой сферы у детей дошкольного возраста</a:t>
            </a:r>
          </a:p>
        </p:txBody>
      </p:sp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1415CA21-1B15-B537-0F04-21CC14450D60}"/>
              </a:ext>
            </a:extLst>
          </p:cNvPr>
          <p:cNvSpPr/>
          <p:nvPr/>
        </p:nvSpPr>
        <p:spPr>
          <a:xfrm>
            <a:off x="422222" y="1089019"/>
            <a:ext cx="11347554" cy="538673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Дети грызут ногти, крутят волосы, плохо засыпают, много и бесцельно двигаются. Малыши мало общаются со взрослыми и сверстниками, замыкаясь на телевизоре, компьютере; а ведь именно общение обогащает чувственную сферу. Известно, что современные дети практически разучились чувствовать эмоциональное состояние и настроение другого человека, реагировать на них. Ребенок – всегда дитя своего времени, законы его развития реализуются (или не реализуются) в конкретных условиях воспитания, связанных с установками и представлениями окружающих его взрослых. Первый вопрос современного малыша: «Зачем?» - пришел на смену вопроса «Почему?». Если ребенок понимает и принимает смысл поступка действия, которое должен совершить, то он будет его выполнять.</a:t>
            </a:r>
          </a:p>
          <a:p>
            <a:pPr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Если нет, то откажется, выражая протест – вплоть до агрессии. Таким образом, ребенок познает мир отчужденно, неличностно, собственный внутренний мир остается закрытым для него.</a:t>
            </a:r>
          </a:p>
        </p:txBody>
      </p:sp>
    </p:spTree>
    <p:extLst>
      <p:ext uri="{BB962C8B-B14F-4D97-AF65-F5344CB8AC3E}">
        <p14:creationId xmlns:p14="http://schemas.microsoft.com/office/powerpoint/2010/main" val="97549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D4C81F-1520-FB0F-03E0-3CA77820C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44E7CBD2-3562-F74A-E753-4A69F299AC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C374BF5-FAC2-85B0-3A5A-BBB8E59ACA6A}"/>
              </a:ext>
            </a:extLst>
          </p:cNvPr>
          <p:cNvSpPr/>
          <p:nvPr/>
        </p:nvSpPr>
        <p:spPr>
          <a:xfrm>
            <a:off x="2423721" y="-63151"/>
            <a:ext cx="734455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Обогащение эмоционально-волевого опыта детей дошкольного возраста</a:t>
            </a:r>
          </a:p>
        </p:txBody>
      </p:sp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AD73CA51-3ADF-ABD6-44D2-E0A8AAF7A21B}"/>
              </a:ext>
            </a:extLst>
          </p:cNvPr>
          <p:cNvSpPr/>
          <p:nvPr/>
        </p:nvSpPr>
        <p:spPr>
          <a:xfrm>
            <a:off x="422222" y="954107"/>
            <a:ext cx="11347554" cy="55216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Долгое время система дошкольного образования в России была ориентирована на обеспечение познавательного развития детей. При этом эмоциональному развитию часто уделялось недостаточное внимание. Однако предназначение дошкольного возраста заключается не столько в овладении знаниями, умениями и навыками, сколько в становлении базовых свойств личности: самооценки, образа «Я», нравственных ценностей, социально-психологических особенностей в системе отношений с другими людьми. Главная цель - родителей - по развитию эмоциональной сферы дошкольников – научить детей понимать эмоциональное состояние, свое и окружающих их людей; дать представления о способах выражения собственных эмоций (мимика, жесты, поза, слово), а также совершенствовать способность управлять своими чувствами, научить ребенка в приемлемой для него форме рассказывать о своем внутреннем мире. </a:t>
            </a:r>
          </a:p>
        </p:txBody>
      </p:sp>
    </p:spTree>
    <p:extLst>
      <p:ext uri="{BB962C8B-B14F-4D97-AF65-F5344CB8AC3E}">
        <p14:creationId xmlns:p14="http://schemas.microsoft.com/office/powerpoint/2010/main" val="3986588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472045-29CB-DD53-1BD4-4F28567CD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B9350930-A088-7E08-AFA6-659B9F21F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4EA5082-8D15-36D4-D838-605B733C3BF0}"/>
              </a:ext>
            </a:extLst>
          </p:cNvPr>
          <p:cNvSpPr/>
          <p:nvPr/>
        </p:nvSpPr>
        <p:spPr>
          <a:xfrm>
            <a:off x="2448705" y="-78142"/>
            <a:ext cx="7294588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Обогащение эмоционально-волевого опыта детей дошкольного возраста</a:t>
            </a:r>
          </a:p>
        </p:txBody>
      </p:sp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61127E8E-9279-C555-9B49-4A168BD96079}"/>
              </a:ext>
            </a:extLst>
          </p:cNvPr>
          <p:cNvSpPr/>
          <p:nvPr/>
        </p:nvSpPr>
        <p:spPr>
          <a:xfrm>
            <a:off x="422222" y="954107"/>
            <a:ext cx="11347554" cy="55216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Важно просто научиться слушать, слышать и понимать его, когда он говорит. Особое направление развития эмоциональной сферы дошкольника – проявление способности управлять эмоциями, т.е. произвольность поведения. Хорошую помощь в этом направлении оказывает художественная литература. Ведь, дети, вспоминая героев произведений, их переживания, сопоставляют их с личным опытом. Впоследствии это поможет им разобраться в непростых жизненных ситуациях.</a:t>
            </a:r>
          </a:p>
          <a:p>
            <a:pPr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Эмоциональное развитие ребенка – задача не из легких. Однако именно родители могут и должны начать эту работу. Мама и папа первыми говорят с малышом о чувствах, настроениях, тем самым закладывая основы эмоционального словаря: «радость», «грустно», «сердишься», «удивляешься», «испуганный», «злой». Подобные беседы обогащают внутренний мир ребенка, учат его анализировать собственные эмоции и поведение, а также подводят к пониманию чужих переживаний и поступков.</a:t>
            </a:r>
          </a:p>
        </p:txBody>
      </p:sp>
    </p:spTree>
    <p:extLst>
      <p:ext uri="{BB962C8B-B14F-4D97-AF65-F5344CB8AC3E}">
        <p14:creationId xmlns:p14="http://schemas.microsoft.com/office/powerpoint/2010/main" val="1477851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836E2D26-51EF-DFC9-A660-296B0D529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B92A93A-D46D-0583-CBE8-9EEFB849DFBB}"/>
              </a:ext>
            </a:extLst>
          </p:cNvPr>
          <p:cNvSpPr/>
          <p:nvPr/>
        </p:nvSpPr>
        <p:spPr>
          <a:xfrm>
            <a:off x="2772589" y="89455"/>
            <a:ext cx="66468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СОВЕТЫ РОДИТЕЛЯМ</a:t>
            </a:r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id="{513B3F7F-F8B9-882A-C541-D706CED8D013}"/>
              </a:ext>
            </a:extLst>
          </p:cNvPr>
          <p:cNvSpPr/>
          <p:nvPr/>
        </p:nvSpPr>
        <p:spPr>
          <a:xfrm>
            <a:off x="6374492" y="4445297"/>
            <a:ext cx="5301521" cy="19193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Обогащать активный словарь ребенка словами, обозначающие эмоциональные состояния. Помогут вам в этом герои сказок и мультфильмов. Беседуйте о том, какие эмоции испытывают герои в той или иной момент, как меняется их настроение и почему.</a:t>
            </a:r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id="{6C5BCD95-026B-0663-B086-A5EFF3660BCB}"/>
              </a:ext>
            </a:extLst>
          </p:cNvPr>
          <p:cNvSpPr/>
          <p:nvPr/>
        </p:nvSpPr>
        <p:spPr>
          <a:xfrm>
            <a:off x="515987" y="1102241"/>
            <a:ext cx="5301521" cy="11733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>
            <a:reflection endPos="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Читая литературные произведения старайтесь анализировать поступки героев, их переживания, находить мотивы совершенствования того или иного действия.</a:t>
            </a:r>
          </a:p>
        </p:txBody>
      </p:sp>
      <p:sp>
        <p:nvSpPr>
          <p:cNvPr id="34" name="Скругленный прямоугольник 33">
            <a:extLst>
              <a:ext uri="{FF2B5EF4-FFF2-40B4-BE49-F238E27FC236}">
                <a16:creationId xmlns:a16="http://schemas.microsoft.com/office/drawing/2014/main" id="{30AC9843-FE1C-B0E9-9ABB-2A4ACCDD6156}"/>
              </a:ext>
            </a:extLst>
          </p:cNvPr>
          <p:cNvSpPr/>
          <p:nvPr/>
        </p:nvSpPr>
        <p:spPr>
          <a:xfrm>
            <a:off x="515985" y="4882221"/>
            <a:ext cx="5301521" cy="148242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Научите ребенка разделять чувства и поступки: нет плохих чувств, есть плохие поступки: «Владик рассердился на тебя, ударил. Он поступил нехорошо. Он не нашел подходящих слов, чтобы выразить свое недовольство».</a:t>
            </a:r>
          </a:p>
        </p:txBody>
      </p:sp>
      <p:sp>
        <p:nvSpPr>
          <p:cNvPr id="35" name="Скругленный прямоугольник 34">
            <a:extLst>
              <a:ext uri="{FF2B5EF4-FFF2-40B4-BE49-F238E27FC236}">
                <a16:creationId xmlns:a16="http://schemas.microsoft.com/office/drawing/2014/main" id="{51014DC5-4D5E-85C5-4646-84B02312F46D}"/>
              </a:ext>
            </a:extLst>
          </p:cNvPr>
          <p:cNvSpPr/>
          <p:nvPr/>
        </p:nvSpPr>
        <p:spPr>
          <a:xfrm>
            <a:off x="515986" y="2441343"/>
            <a:ext cx="5301521" cy="22751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С уважением отнеситесь к чувствам малыша: он, как и взрослые, имеет право испытывать страх, гнев, грусть. Не призывайте его отказаться, например, от проявления гнева: «Не смей грубить мне!». Лучше помогите ему понять свое состояние: «Я понимаю, ты сердишься на меня из-за того, что я занималась с твоим маленьким братом».</a:t>
            </a:r>
          </a:p>
        </p:txBody>
      </p:sp>
      <p:sp>
        <p:nvSpPr>
          <p:cNvPr id="36" name="Скругленный прямоугольник 35">
            <a:extLst>
              <a:ext uri="{FF2B5EF4-FFF2-40B4-BE49-F238E27FC236}">
                <a16:creationId xmlns:a16="http://schemas.microsoft.com/office/drawing/2014/main" id="{4935F61F-A8A1-12FA-A86D-24A6472B4D62}"/>
              </a:ext>
            </a:extLst>
          </p:cNvPr>
          <p:cNvSpPr/>
          <p:nvPr/>
        </p:nvSpPr>
        <p:spPr>
          <a:xfrm>
            <a:off x="6374492" y="1102241"/>
            <a:ext cx="5301521" cy="306502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Называя эмоциональное состояние, точно определяйте его словесно: «радость», «удивление», «грусть» - запомните сами и объясните ребенку: чувства не делятся на «хорошие» и «плохие». Злость иногда помогает вскрыть недовольство чужим поведением или собраться и справиться с тем, что давно не получалось. Страх не дает забывать о правилах безопасности и поэтому позволяет быть осторожным.</a:t>
            </a:r>
          </a:p>
        </p:txBody>
      </p:sp>
    </p:spTree>
    <p:extLst>
      <p:ext uri="{BB962C8B-B14F-4D97-AF65-F5344CB8AC3E}">
        <p14:creationId xmlns:p14="http://schemas.microsoft.com/office/powerpoint/2010/main" val="4017163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FC465E-0F98-BAB8-637E-453774579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EA31FBBE-9D83-A22A-9BE8-11476A4A1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F7D01AD-A717-181E-6424-26E75001B955}"/>
              </a:ext>
            </a:extLst>
          </p:cNvPr>
          <p:cNvSpPr/>
          <p:nvPr/>
        </p:nvSpPr>
        <p:spPr>
          <a:xfrm>
            <a:off x="1361090" y="183227"/>
            <a:ext cx="94698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ПОПРОБУЙТЕ ПОИГРАТЬ С ВАШИМ РЕБЕНКОМ</a:t>
            </a:r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id="{478E5F57-FEB8-5FA4-901E-1611FBA5CECD}"/>
              </a:ext>
            </a:extLst>
          </p:cNvPr>
          <p:cNvSpPr/>
          <p:nvPr/>
        </p:nvSpPr>
        <p:spPr>
          <a:xfrm>
            <a:off x="6315858" y="1012785"/>
            <a:ext cx="5664955" cy="256050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Игра «Угадай эмоцию на ощупь»</a:t>
            </a: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Цель: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развивать способность определять базовые эмоции (радость, горе, гнев, страх, удивление) по мимике и передавать их; развивать тактильные ощущения.</a:t>
            </a: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Задание: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взрослый дает сигнал: «Радость – замри». Малыш изображает радость на лице, осторожно трогает своими пальчиками брови, рот, глазки.</a:t>
            </a:r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id="{0310192A-4108-81F8-37C7-92D3A23470D9}"/>
              </a:ext>
            </a:extLst>
          </p:cNvPr>
          <p:cNvSpPr/>
          <p:nvPr/>
        </p:nvSpPr>
        <p:spPr>
          <a:xfrm>
            <a:off x="211187" y="1012785"/>
            <a:ext cx="5664957" cy="256050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>
            <a:reflection endPos="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«Мимическая гимнастика»</a:t>
            </a: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Цель: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развивать способность детей изображать</a:t>
            </a:r>
          </a:p>
          <a:p>
            <a:pPr algn="just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эмоции (радость, удивление, горе, гнев, страх) с</a:t>
            </a:r>
          </a:p>
          <a:p>
            <a:pPr algn="just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помощью мимики, жестов.</a:t>
            </a: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Попробуй: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Улыбнуться, как веселый Буратино. Испугаться, как бабушка, в дом которой пришел волк. Рассердиться, как злой волк. Погрустить, как Дюймовочка, увидев Ласточку под землей.</a:t>
            </a:r>
          </a:p>
        </p:txBody>
      </p:sp>
      <p:sp>
        <p:nvSpPr>
          <p:cNvPr id="35" name="Скругленный прямоугольник 34">
            <a:extLst>
              <a:ext uri="{FF2B5EF4-FFF2-40B4-BE49-F238E27FC236}">
                <a16:creationId xmlns:a16="http://schemas.microsoft.com/office/drawing/2014/main" id="{5CB69A91-20AC-CFF0-B262-E840854CA251}"/>
              </a:ext>
            </a:extLst>
          </p:cNvPr>
          <p:cNvSpPr/>
          <p:nvPr/>
        </p:nvSpPr>
        <p:spPr>
          <a:xfrm>
            <a:off x="211187" y="3703519"/>
            <a:ext cx="5664957" cy="306502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Игра «Театр»</a:t>
            </a: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Цель: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развивать умение распознавать эмоциональное проявление других людей по мимике и понимать свое эмоциональное состояние и состояние окружающих.</a:t>
            </a: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Задание: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Ребенок изображает с помощью мимики какое-то настроение, но при этом часть его лица будет скрыта (закрывает верхнюю или нижнюю часть лица листом бумаги.) остальные должны догадаться, какое настроение было загадано.</a:t>
            </a:r>
          </a:p>
        </p:txBody>
      </p:sp>
      <p:sp>
        <p:nvSpPr>
          <p:cNvPr id="36" name="Скругленный прямоугольник 35">
            <a:extLst>
              <a:ext uri="{FF2B5EF4-FFF2-40B4-BE49-F238E27FC236}">
                <a16:creationId xmlns:a16="http://schemas.microsoft.com/office/drawing/2014/main" id="{FEFFB8EB-92E1-4B44-3E6F-C2D4C53A4CC8}"/>
              </a:ext>
            </a:extLst>
          </p:cNvPr>
          <p:cNvSpPr/>
          <p:nvPr/>
        </p:nvSpPr>
        <p:spPr>
          <a:xfrm>
            <a:off x="6315856" y="3703519"/>
            <a:ext cx="5664957" cy="306502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Игра-загадка «Маски»</a:t>
            </a: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Цель: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развивать способности определять</a:t>
            </a:r>
          </a:p>
          <a:p>
            <a:pPr algn="just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эмоциональное состояние по схематическим изображениям, описывать мимику окружающих при изображении эмоций.</a:t>
            </a: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Задание: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на малыша одеть маску с настроением (ребенок не знает, что это за маска). Мама, папа, бабушка, дедушка рассказывают об особенностях положения бровей, рта, глаз. Ребёнок пытается отгадать эмоцию.</a:t>
            </a:r>
          </a:p>
        </p:txBody>
      </p:sp>
    </p:spTree>
    <p:extLst>
      <p:ext uri="{BB962C8B-B14F-4D97-AF65-F5344CB8AC3E}">
        <p14:creationId xmlns:p14="http://schemas.microsoft.com/office/powerpoint/2010/main" val="14672653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1087</Words>
  <Application>Microsoft Macintosh PowerPoint</Application>
  <PresentationFormat>Широкоэкранный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tsimbauss@outlook.com</dc:creator>
  <cp:lastModifiedBy>tsimbauss@outlook.com</cp:lastModifiedBy>
  <cp:revision>1</cp:revision>
  <dcterms:created xsi:type="dcterms:W3CDTF">2025-11-19T08:42:49Z</dcterms:created>
  <dcterms:modified xsi:type="dcterms:W3CDTF">2025-11-19T11:03:18Z</dcterms:modified>
</cp:coreProperties>
</file>